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6" r:id="rId13"/>
    <p:sldId id="297" r:id="rId14"/>
    <p:sldId id="294" r:id="rId15"/>
    <p:sldId id="280" r:id="rId16"/>
    <p:sldId id="279" r:id="rId17"/>
    <p:sldId id="292" r:id="rId18"/>
    <p:sldId id="285" r:id="rId19"/>
    <p:sldId id="293" r:id="rId20"/>
    <p:sldId id="298" r:id="rId21"/>
    <p:sldId id="299" r:id="rId22"/>
    <p:sldId id="300" r:id="rId23"/>
    <p:sldId id="295" r:id="rId24"/>
    <p:sldId id="290" r:id="rId25"/>
    <p:sldId id="287" r:id="rId26"/>
    <p:sldId id="283" r:id="rId27"/>
    <p:sldId id="281" r:id="rId28"/>
    <p:sldId id="2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62" d="100"/>
          <a:sy n="62" d="100"/>
        </p:scale>
        <p:origin x="90" y="7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2310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90675" y="2582777"/>
            <a:ext cx="1471686" cy="1556208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646236" y="47162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8D2B5B-A819-443B-A601-3DF53279A9A5}"/>
              </a:ext>
            </a:extLst>
          </p:cNvPr>
          <p:cNvGrpSpPr/>
          <p:nvPr/>
        </p:nvGrpSpPr>
        <p:grpSpPr>
          <a:xfrm>
            <a:off x="5582375" y="303036"/>
            <a:ext cx="7067550" cy="6251928"/>
            <a:chOff x="5582375" y="303036"/>
            <a:chExt cx="7067550" cy="625192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1573BB-3756-47E4-B8F8-75A1599B975B}"/>
                </a:ext>
              </a:extLst>
            </p:cNvPr>
            <p:cNvGrpSpPr/>
            <p:nvPr/>
          </p:nvGrpSpPr>
          <p:grpSpPr>
            <a:xfrm>
              <a:off x="7835676" y="303036"/>
              <a:ext cx="3946570" cy="3995887"/>
              <a:chOff x="12670154" y="1010922"/>
              <a:chExt cx="3946570" cy="399588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0760A1C-C685-4C45-9BE8-8210E1147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0154" y="1010922"/>
                <a:ext cx="3946570" cy="30774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EEA9DB1-E904-47AC-A93A-E6B9F3866DC9}"/>
                  </a:ext>
                </a:extLst>
              </p:cNvPr>
              <p:cNvSpPr/>
              <p:nvPr/>
            </p:nvSpPr>
            <p:spPr>
              <a:xfrm>
                <a:off x="14464295" y="4298923"/>
                <a:ext cx="2069797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20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선형회귀모델은</a:t>
                </a:r>
                <a:endParaRPr lang="en-US" altLang="ko-KR" sz="2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  <a:p>
                <a:pPr algn="ctr"/>
                <a:r>
                  <a:rPr lang="ko-KR" altLang="en-US" sz="20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</a:rPr>
                  <a:t>적합하지 않았음</a:t>
                </a:r>
                <a:endParaRPr lang="en-US" altLang="ko-KR" sz="2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3E53FA-10B9-4CCD-963A-20264554C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2375" y="4526139"/>
              <a:ext cx="7067550" cy="202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7036D1-3F18-4470-858D-0027BC4A5BB2}"/>
              </a:ext>
            </a:extLst>
          </p:cNvPr>
          <p:cNvSpPr txBox="1"/>
          <p:nvPr/>
        </p:nvSpPr>
        <p:spPr>
          <a:xfrm>
            <a:off x="8121112" y="4348271"/>
            <a:ext cx="36311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세트에 대한 </a:t>
            </a:r>
            <a:r>
              <a:rPr lang="en-US" altLang="ko-KR" dirty="0"/>
              <a:t>MSE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누적</a:t>
            </a:r>
            <a:endParaRPr lang="en-US" altLang="ko-KR" dirty="0"/>
          </a:p>
          <a:p>
            <a:r>
              <a:rPr lang="ko-KR" altLang="en-US" dirty="0"/>
              <a:t>시켜서 트레이닝 테스트 오차에</a:t>
            </a:r>
            <a:endParaRPr lang="en-US" altLang="ko-KR" dirty="0"/>
          </a:p>
          <a:p>
            <a:r>
              <a:rPr lang="ko-KR" altLang="en-US" dirty="0"/>
              <a:t> 대한 앙상블의 트리개수로</a:t>
            </a:r>
            <a:endParaRPr lang="en-US" altLang="ko-KR" dirty="0"/>
          </a:p>
          <a:p>
            <a:r>
              <a:rPr lang="ko-KR" altLang="en-US" dirty="0"/>
              <a:t> 시각화를 했더니 </a:t>
            </a:r>
            <a:r>
              <a:rPr lang="en-US" altLang="ko-KR" dirty="0"/>
              <a:t>150</a:t>
            </a:r>
            <a:r>
              <a:rPr lang="ko-KR" altLang="en-US" dirty="0"/>
              <a:t>개의 </a:t>
            </a:r>
            <a:r>
              <a:rPr lang="en-US" altLang="ko-KR" dirty="0"/>
              <a:t>RF</a:t>
            </a:r>
            <a:r>
              <a:rPr lang="ko-KR" altLang="en-US" dirty="0"/>
              <a:t>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조합을 </a:t>
            </a:r>
            <a:r>
              <a:rPr lang="ko-KR" altLang="en-US" dirty="0" err="1"/>
              <a:t>했을때</a:t>
            </a:r>
            <a:r>
              <a:rPr lang="ko-KR" altLang="en-US" dirty="0"/>
              <a:t> </a:t>
            </a:r>
            <a:r>
              <a:rPr lang="en-US" altLang="ko-KR" dirty="0"/>
              <a:t>MSE </a:t>
            </a:r>
            <a:r>
              <a:rPr lang="ko-KR" altLang="en-US" dirty="0"/>
              <a:t>가 낮고</a:t>
            </a:r>
            <a:endParaRPr lang="en-US" altLang="ko-KR" dirty="0"/>
          </a:p>
          <a:p>
            <a:r>
              <a:rPr lang="en-US" altLang="ko-KR" dirty="0"/>
              <a:t> 250</a:t>
            </a:r>
            <a:r>
              <a:rPr lang="ko-KR" altLang="en-US" dirty="0"/>
              <a:t>개가 넘으면 거의 </a:t>
            </a:r>
            <a:r>
              <a:rPr lang="ko-KR" altLang="en-US" dirty="0" err="1"/>
              <a:t>비슷해짐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C676D1-1EB4-4F34-9F73-FA66BAAF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1" y="234840"/>
            <a:ext cx="5424590" cy="41775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3A0DBE-06F8-459E-A808-14E67E2A1F71}"/>
              </a:ext>
            </a:extLst>
          </p:cNvPr>
          <p:cNvSpPr/>
          <p:nvPr/>
        </p:nvSpPr>
        <p:spPr>
          <a:xfrm>
            <a:off x="2143086" y="3102206"/>
            <a:ext cx="1475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PCA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B84CB8-6F63-4F3D-AFC7-B1DA327D4BD5}"/>
              </a:ext>
            </a:extLst>
          </p:cNvPr>
          <p:cNvCxnSpPr/>
          <p:nvPr/>
        </p:nvCxnSpPr>
        <p:spPr>
          <a:xfrm>
            <a:off x="1766805" y="3332135"/>
            <a:ext cx="0" cy="708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8B5E90-81C0-4A29-9C9A-7ABBED1DA271}"/>
              </a:ext>
            </a:extLst>
          </p:cNvPr>
          <p:cNvSpPr txBox="1"/>
          <p:nvPr/>
        </p:nvSpPr>
        <p:spPr>
          <a:xfrm>
            <a:off x="1380320" y="305966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1833F"/>
                </a:solidFill>
              </a:rPr>
              <a:t>2</a:t>
            </a:r>
            <a:r>
              <a:rPr lang="ko-KR" altLang="en-US" dirty="0">
                <a:solidFill>
                  <a:srgbClr val="F1833F"/>
                </a:solidFill>
              </a:rPr>
              <a:t>차원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0E64A0-DAAC-4532-B22B-EF64F618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3118"/>
            <a:ext cx="3933825" cy="57531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75A7243-EFC0-43BB-B256-19C83F700AEB}"/>
              </a:ext>
            </a:extLst>
          </p:cNvPr>
          <p:cNvSpPr/>
          <p:nvPr/>
        </p:nvSpPr>
        <p:spPr>
          <a:xfrm>
            <a:off x="4695986" y="2665708"/>
            <a:ext cx="1053885" cy="1115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12A50A-A306-4A10-A37B-A67D856A4B64}"/>
              </a:ext>
            </a:extLst>
          </p:cNvPr>
          <p:cNvGrpSpPr/>
          <p:nvPr/>
        </p:nvGrpSpPr>
        <p:grpSpPr>
          <a:xfrm>
            <a:off x="4695986" y="0"/>
            <a:ext cx="7170733" cy="6338806"/>
            <a:chOff x="4695986" y="0"/>
            <a:chExt cx="7170733" cy="633880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10FC4D-564C-42D2-8C2A-9FB324763080}"/>
                </a:ext>
              </a:extLst>
            </p:cNvPr>
            <p:cNvSpPr/>
            <p:nvPr/>
          </p:nvSpPr>
          <p:spPr>
            <a:xfrm>
              <a:off x="5966847" y="0"/>
              <a:ext cx="5899872" cy="26657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EC8875-F0B6-4101-A944-276A487F5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5986" y="1885949"/>
              <a:ext cx="7146561" cy="445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8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3A0DBE-06F8-459E-A808-14E67E2A1F71}"/>
              </a:ext>
            </a:extLst>
          </p:cNvPr>
          <p:cNvSpPr/>
          <p:nvPr/>
        </p:nvSpPr>
        <p:spPr>
          <a:xfrm>
            <a:off x="8826989" y="42756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모델평가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EEFDEB-B3E6-463C-8570-C56911C4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6" y="190500"/>
            <a:ext cx="8134350" cy="647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C4A5D-47B6-45A0-9271-EF124507D848}"/>
              </a:ext>
            </a:extLst>
          </p:cNvPr>
          <p:cNvSpPr txBox="1"/>
          <p:nvPr/>
        </p:nvSpPr>
        <p:spPr>
          <a:xfrm>
            <a:off x="8826989" y="1906292"/>
            <a:ext cx="3087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예측모델 평가는</a:t>
            </a:r>
            <a:endParaRPr lang="en-US" altLang="ko-KR" sz="2400" dirty="0"/>
          </a:p>
          <a:p>
            <a:r>
              <a:rPr lang="en-US" altLang="ko-KR" sz="2400" dirty="0"/>
              <a:t>MAE, RMSE </a:t>
            </a:r>
            <a:r>
              <a:rPr lang="ko-KR" altLang="en-US" sz="2400" dirty="0"/>
              <a:t>를  이용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/>
              <a:t>회귀 문제의 성능지표</a:t>
            </a:r>
            <a:endParaRPr lang="en-US" altLang="ko-KR" dirty="0"/>
          </a:p>
          <a:p>
            <a:r>
              <a:rPr lang="en-US" altLang="ko-KR" dirty="0"/>
              <a:t>RMSE(</a:t>
            </a:r>
            <a:r>
              <a:rPr lang="ko-KR" altLang="en-US" dirty="0" err="1"/>
              <a:t>평균제곱근오차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오차가 커질수록 </a:t>
            </a:r>
            <a:r>
              <a:rPr lang="ko-KR" altLang="en-US" dirty="0" err="1"/>
              <a:t>이값이</a:t>
            </a:r>
            <a:r>
              <a:rPr lang="ko-KR" altLang="en-US" dirty="0"/>
              <a:t> </a:t>
            </a:r>
            <a:r>
              <a:rPr lang="ko-KR" altLang="en-US" dirty="0" err="1"/>
              <a:t>커지으로</a:t>
            </a:r>
            <a:r>
              <a:rPr lang="ko-KR" altLang="en-US" dirty="0"/>
              <a:t> 예측에 얼마나 오류가 있는지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MAE (</a:t>
            </a:r>
            <a:r>
              <a:rPr lang="ko-KR" altLang="en-US" dirty="0"/>
              <a:t>평균 절대오차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이상치로 보이는 구역이 많은 경우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E91590-7E8D-4420-B2D5-9F83BC3998B5}"/>
              </a:ext>
            </a:extLst>
          </p:cNvPr>
          <p:cNvSpPr/>
          <p:nvPr/>
        </p:nvSpPr>
        <p:spPr>
          <a:xfrm>
            <a:off x="3378890" y="4975937"/>
            <a:ext cx="5240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RMSE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0.1952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74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3A0DBE-06F8-459E-A808-14E67E2A1F71}"/>
              </a:ext>
            </a:extLst>
          </p:cNvPr>
          <p:cNvSpPr/>
          <p:nvPr/>
        </p:nvSpPr>
        <p:spPr>
          <a:xfrm>
            <a:off x="385574" y="2690322"/>
            <a:ext cx="28729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Gradient</a:t>
            </a:r>
          </a:p>
          <a:p>
            <a:pPr algn="ctr"/>
            <a:r>
              <a:rPr lang="en-US" altLang="ko-K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Boost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AF3D3D-6EC6-4159-854B-FB98CAA7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73" y="2126057"/>
            <a:ext cx="8394087" cy="44681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F02A90-1D51-42BF-A5E9-449F42FC8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4" y="166545"/>
            <a:ext cx="3515024" cy="224935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75A7243-EFC0-43BB-B256-19C83F700AEB}"/>
              </a:ext>
            </a:extLst>
          </p:cNvPr>
          <p:cNvSpPr/>
          <p:nvPr/>
        </p:nvSpPr>
        <p:spPr>
          <a:xfrm>
            <a:off x="3614293" y="2831221"/>
            <a:ext cx="1053885" cy="1115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CD413-D402-4090-8818-0FCB4B695871}"/>
              </a:ext>
            </a:extLst>
          </p:cNvPr>
          <p:cNvSpPr txBox="1"/>
          <p:nvPr/>
        </p:nvSpPr>
        <p:spPr>
          <a:xfrm>
            <a:off x="385574" y="4974956"/>
            <a:ext cx="389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 예측의 잔여오차에 대해</a:t>
            </a:r>
            <a:endParaRPr lang="en-US" altLang="ko-KR" dirty="0"/>
          </a:p>
          <a:p>
            <a:r>
              <a:rPr lang="ko-KR" altLang="en-US" dirty="0"/>
              <a:t>보완하는 방식으로 순차적 트리생성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새로운 예측분류기 학습</a:t>
            </a:r>
            <a:endParaRPr lang="en-US" altLang="ko-KR" dirty="0"/>
          </a:p>
          <a:p>
            <a:r>
              <a:rPr lang="ko-KR" altLang="en-US" dirty="0"/>
              <a:t>사전가지치기</a:t>
            </a:r>
            <a:r>
              <a:rPr lang="en-US" altLang="ko-KR" dirty="0"/>
              <a:t>, </a:t>
            </a:r>
            <a:r>
              <a:rPr lang="ko-KR" altLang="en-US" dirty="0"/>
              <a:t>민감도 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A209CD-6E87-4BBE-A3E8-EA1DD7F02FAF}"/>
              </a:ext>
            </a:extLst>
          </p:cNvPr>
          <p:cNvSpPr/>
          <p:nvPr/>
        </p:nvSpPr>
        <p:spPr>
          <a:xfrm>
            <a:off x="5471163" y="1172711"/>
            <a:ext cx="5240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RMSE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=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0.2114</a:t>
            </a:r>
            <a:endParaRPr lang="en-US" altLang="ko-K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E4509-7D6C-44DE-B1F4-CAC531F0ED2E}"/>
              </a:ext>
            </a:extLst>
          </p:cNvPr>
          <p:cNvSpPr txBox="1"/>
          <p:nvPr/>
        </p:nvSpPr>
        <p:spPr>
          <a:xfrm>
            <a:off x="4277986" y="464949"/>
            <a:ext cx="6638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Xgboost</a:t>
            </a:r>
            <a:r>
              <a:rPr lang="en-US" altLang="ko-KR" dirty="0"/>
              <a:t> = </a:t>
            </a:r>
            <a:r>
              <a:rPr lang="ko-KR" altLang="en-US" dirty="0"/>
              <a:t>병렬처리로 사용해서 학습이 빠르고 유연성이 좋다</a:t>
            </a:r>
            <a:endParaRPr lang="en-US" altLang="ko-KR" dirty="0"/>
          </a:p>
          <a:p>
            <a:r>
              <a:rPr lang="en-US" altLang="ko-KR" dirty="0"/>
              <a:t>               Overfitting </a:t>
            </a:r>
            <a:r>
              <a:rPr lang="ko-KR" altLang="en-US" dirty="0"/>
              <a:t>과적합이 일어나지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80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899</Words>
  <Application>Microsoft Office PowerPoint</Application>
  <PresentationFormat>와이드스크린</PresentationFormat>
  <Paragraphs>290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156</cp:revision>
  <dcterms:created xsi:type="dcterms:W3CDTF">2016-11-29T09:26:18Z</dcterms:created>
  <dcterms:modified xsi:type="dcterms:W3CDTF">2020-01-22T09:21:35Z</dcterms:modified>
  <cp:version>1000.0000.01</cp:version>
</cp:coreProperties>
</file>